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8" r:id="rId5"/>
    <p:sldId id="260" r:id="rId6"/>
    <p:sldId id="266" r:id="rId7"/>
    <p:sldId id="267" r:id="rId8"/>
    <p:sldId id="263" r:id="rId9"/>
    <p:sldId id="265" r:id="rId10"/>
    <p:sldId id="269" r:id="rId11"/>
    <p:sldId id="270" r:id="rId12"/>
  </p:sldIdLst>
  <p:sldSz cx="14630400" cy="8229600"/>
  <p:notesSz cx="8229600" cy="146304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64" y="2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5" d="100"/>
          <a:sy n="105" d="100"/>
        </p:scale>
        <p:origin x="3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99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tr-TR" b="1" dirty="0"/>
              <a:t>Şekil 1</a:t>
            </a:r>
            <a:r>
              <a:rPr lang="tr-TR" dirty="0"/>
              <a:t>, Marmara Bölgesi’ndeki depremlerin büyüklüklerine göre dağılımını gösteren histogram grafiğini sunmaktadır. Grafik, veri setindeki büyüklük yoğunluğunu ve dengesizliği açık biçimde ortaya koymaktadır.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b="1" dirty="0"/>
              <a:t>Şekil 2, </a:t>
            </a:r>
            <a:r>
              <a:rPr lang="tr-TR" dirty="0"/>
              <a:t>Depremlerin enlem ve boylam bilgileri kullanılarak oluşturulan mekânsal dağılım incelendiğinde, sismik aktivitenin büyük ölçüde </a:t>
            </a:r>
            <a:r>
              <a:rPr lang="tr-TR" b="1" dirty="0"/>
              <a:t>Kuzey Anadolu Fay Hattı’nın Marmara Denizi içerisinden geçen kolları boyunca yoğunlaştığı</a:t>
            </a:r>
            <a:r>
              <a:rPr lang="tr-TR" dirty="0"/>
              <a:t> görülmektedir. Bu mekânsal örüntü, depremlerin rastgele değil belirli jeolojik hatlar üzerinde kümelendiğini göstermektedir.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0155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tr-TR" dirty="0"/>
              <a:t>1- "Test ettiğimiz 8 farklı mimari arasında, sismik döngüleri en iyi temsil eden </a:t>
            </a:r>
            <a:r>
              <a:rPr lang="tr-TR" b="1" dirty="0"/>
              <a:t>LSTM</a:t>
            </a:r>
            <a:r>
              <a:rPr lang="tr-TR" dirty="0"/>
              <a:t> modeli, en düşük hata payına ulaşmıştır."</a:t>
            </a:r>
          </a:p>
          <a:p>
            <a:r>
              <a:rPr lang="tr-TR" dirty="0"/>
              <a:t>2- "Modelimizin hata payının </a:t>
            </a:r>
            <a:r>
              <a:rPr lang="tr-TR" b="1" dirty="0"/>
              <a:t>0.01 seviyesinde</a:t>
            </a:r>
            <a:r>
              <a:rPr lang="tr-TR" dirty="0"/>
              <a:t> kalması, tahminlerimizin istatistiksel olarak yüksek güvenilirliğe sahip olduğunu ispatlar."</a:t>
            </a:r>
          </a:p>
          <a:p>
            <a:r>
              <a:rPr lang="tr-TR" dirty="0"/>
              <a:t>3- "Simple </a:t>
            </a:r>
            <a:r>
              <a:rPr lang="tr-TR" dirty="0" err="1"/>
              <a:t>RNN'den</a:t>
            </a:r>
            <a:r>
              <a:rPr lang="tr-TR" dirty="0"/>
              <a:t> </a:t>
            </a:r>
            <a:r>
              <a:rPr lang="tr-TR" dirty="0" err="1"/>
              <a:t>LSTM'e</a:t>
            </a:r>
            <a:r>
              <a:rPr lang="tr-TR" dirty="0"/>
              <a:t> geçişteki performans artışı, deprem verisinde </a:t>
            </a:r>
            <a:r>
              <a:rPr lang="tr-TR" b="1" dirty="0"/>
              <a:t>geçmiş hafızanın (</a:t>
            </a:r>
            <a:r>
              <a:rPr lang="tr-TR" b="1" dirty="0" err="1"/>
              <a:t>memory</a:t>
            </a:r>
            <a:r>
              <a:rPr lang="tr-TR" b="1" dirty="0"/>
              <a:t>)</a:t>
            </a:r>
            <a:r>
              <a:rPr lang="tr-TR" dirty="0"/>
              <a:t> ne kadar kritik bir girdi olduğunu doğrulamıştır."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4651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1726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4BA54E9-71E6-1ACF-FA6C-68B99E52F2C4}"/>
              </a:ext>
            </a:extLst>
          </p:cNvPr>
          <p:cNvSpPr txBox="1"/>
          <p:nvPr/>
        </p:nvSpPr>
        <p:spPr>
          <a:xfrm>
            <a:off x="1109472" y="1499307"/>
            <a:ext cx="55747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gerçekleştirdiğimiz deneylerde </a:t>
            </a:r>
            <a:r>
              <a:rPr lang="tr-TR" b="1" dirty="0">
                <a:effectLst/>
                <a:latin typeface="Google Sans Text"/>
              </a:rPr>
              <a:t>GRU modelimiz $0,01154$ MSE skoruyla</a:t>
            </a:r>
            <a:r>
              <a:rPr lang="tr-TR" dirty="0"/>
              <a:t> en iyi sonucu vermiştir. LSTM modelinin (</a:t>
            </a:r>
            <a:r>
              <a:rPr lang="tr-TR" dirty="0">
                <a:effectLst/>
                <a:latin typeface="Google Sans Text"/>
              </a:rPr>
              <a:t>$0,01282$</a:t>
            </a:r>
            <a:r>
              <a:rPr lang="tr-TR" dirty="0"/>
              <a:t>) geride kalması, model karmaşıklığı ile veri yapısı arasındaki dengenin önemini ortaya koymaktadır. Marmara Bölgesi tahmini için </a:t>
            </a:r>
            <a:r>
              <a:rPr lang="tr-TR" b="1" dirty="0">
                <a:effectLst/>
                <a:latin typeface="Google Sans Text"/>
              </a:rPr>
              <a:t>en kararlı ve düşük hatalı</a:t>
            </a:r>
            <a:r>
              <a:rPr lang="tr-TR" dirty="0"/>
              <a:t> mimarinin GRU olduğu saptanmıştır.</a:t>
            </a: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3CY5JICBHms?si=asmaR6OTNQn4hmd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6110" y="4528781"/>
            <a:ext cx="13341063" cy="164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Marmara Bölgesi Deprem Büyüklüğü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Tahmini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İçin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 Derin Öğrenme Tabanlı Zaman Serisi Modeli 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0437" y="404741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-804936" y="6044638"/>
            <a:ext cx="5602605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                  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Sismik Analiz Ekibi (Team 510)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54193" y="6624310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Ahmet Buğra ARSLAN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54193" y="6960694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Emin Akif ERZURUMLU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67129" y="584132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54193" y="7291360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Burak KÜRKCÜ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54193" y="7604511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Emre ÖZKAYA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Resim 13" descr="harita, metin, atlas, düny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3F2F3BF-6F1B-E19E-5DE5-408F6F78D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10" y="53475"/>
            <a:ext cx="13763851" cy="4203305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C7ECE276-E779-850B-68ED-EBF1DE8B0215}"/>
              </a:ext>
            </a:extLst>
          </p:cNvPr>
          <p:cNvSpPr/>
          <p:nvPr/>
        </p:nvSpPr>
        <p:spPr>
          <a:xfrm>
            <a:off x="11561534" y="6184225"/>
            <a:ext cx="208563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  <a:hlinkClick r:id="rId4"/>
              </a:rPr>
              <a:t>YouTube Link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9">
            <a:extLst>
              <a:ext uri="{FF2B5EF4-FFF2-40B4-BE49-F238E27FC236}">
                <a16:creationId xmlns:a16="http://schemas.microsoft.com/office/drawing/2014/main" id="{D375DF49-5FB1-057C-ACFA-05D7951C831C}"/>
              </a:ext>
            </a:extLst>
          </p:cNvPr>
          <p:cNvSpPr/>
          <p:nvPr/>
        </p:nvSpPr>
        <p:spPr>
          <a:xfrm>
            <a:off x="5698763" y="677898"/>
            <a:ext cx="1616437" cy="41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ÇIKARIMLAR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0">
            <a:extLst>
              <a:ext uri="{FF2B5EF4-FFF2-40B4-BE49-F238E27FC236}">
                <a16:creationId xmlns:a16="http://schemas.microsoft.com/office/drawing/2014/main" id="{B60C5B4E-1E9B-F6DE-6002-D9EF2695004E}"/>
              </a:ext>
            </a:extLst>
          </p:cNvPr>
          <p:cNvSpPr/>
          <p:nvPr/>
        </p:nvSpPr>
        <p:spPr>
          <a:xfrm>
            <a:off x="974361" y="2328660"/>
            <a:ext cx="13220938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Deprem tahmini belirsizdir, ancak istatistiksel hata minimizasyonu ile anlamlı öngörüler yapılabilir.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ADDCFE13-2F2B-0306-5408-19225164D7F7}"/>
              </a:ext>
            </a:extLst>
          </p:cNvPr>
          <p:cNvSpPr/>
          <p:nvPr/>
        </p:nvSpPr>
        <p:spPr>
          <a:xfrm>
            <a:off x="974361" y="3888941"/>
            <a:ext cx="13220938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Çok değişkenli modeller, tek değişkenli modellere göre sismik tahminlerde daha üstündür.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2">
            <a:extLst>
              <a:ext uri="{FF2B5EF4-FFF2-40B4-BE49-F238E27FC236}">
                <a16:creationId xmlns:a16="http://schemas.microsoft.com/office/drawing/2014/main" id="{C9684C82-B6C6-AAB7-BD7D-7526BBF9C3EA}"/>
              </a:ext>
            </a:extLst>
          </p:cNvPr>
          <p:cNvSpPr/>
          <p:nvPr/>
        </p:nvSpPr>
        <p:spPr>
          <a:xfrm>
            <a:off x="974361" y="5256813"/>
            <a:ext cx="13220938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Evrişim tabanlı (CNN türevleri) yapılar, klasik tekrarlayan ağlardan daha istikrarlı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sonuçlar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vermektedir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5 Köşeli Yıldız 9">
            <a:extLst>
              <a:ext uri="{FF2B5EF4-FFF2-40B4-BE49-F238E27FC236}">
                <a16:creationId xmlns:a16="http://schemas.microsoft.com/office/drawing/2014/main" id="{3713B73E-EE6D-ADD4-D71C-64505C4B87C0}"/>
              </a:ext>
            </a:extLst>
          </p:cNvPr>
          <p:cNvSpPr/>
          <p:nvPr/>
        </p:nvSpPr>
        <p:spPr>
          <a:xfrm>
            <a:off x="165469" y="5004447"/>
            <a:ext cx="539262" cy="57443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5 Köşeli Yıldız 10">
            <a:extLst>
              <a:ext uri="{FF2B5EF4-FFF2-40B4-BE49-F238E27FC236}">
                <a16:creationId xmlns:a16="http://schemas.microsoft.com/office/drawing/2014/main" id="{38117F32-AA3C-5402-0F88-97590AB09386}"/>
              </a:ext>
            </a:extLst>
          </p:cNvPr>
          <p:cNvSpPr/>
          <p:nvPr/>
        </p:nvSpPr>
        <p:spPr>
          <a:xfrm>
            <a:off x="165469" y="3633736"/>
            <a:ext cx="539262" cy="57443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5 Köşeli Yıldız 11">
            <a:extLst>
              <a:ext uri="{FF2B5EF4-FFF2-40B4-BE49-F238E27FC236}">
                <a16:creationId xmlns:a16="http://schemas.microsoft.com/office/drawing/2014/main" id="{5F7D117F-2DFF-851D-AD56-D6B28D507CD6}"/>
              </a:ext>
            </a:extLst>
          </p:cNvPr>
          <p:cNvSpPr/>
          <p:nvPr/>
        </p:nvSpPr>
        <p:spPr>
          <a:xfrm>
            <a:off x="199292" y="2076294"/>
            <a:ext cx="539262" cy="57443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711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harita, metin, atlas, düny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16310C8-2B81-23EE-885A-01DAE684E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3" y="282790"/>
            <a:ext cx="13954826" cy="766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3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41" y="0"/>
            <a:ext cx="6715432" cy="3485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56586" y="4001214"/>
            <a:ext cx="1055834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Geçmiş sismik veriler, gelecekteki enerji boşalımlarının (büyüklük ve zaman) habercisi olabilir mi?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3297" y="4674632"/>
            <a:ext cx="13303806" cy="951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Amaç;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Marmara Bölgesi'nde 1990'dan günümüze M≥3.0 depremleri analiz ederek gelecekteki depremlerin tahmini büyüklüğünü, zamanını ve etki alanını öngörmeyi amaçlıyoruz. Bu proje, kesin bir tahmin yerine bilimsel verilere dayalı bir öngörü mekanizması oluşturmayı hedefler.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3297" y="5838387"/>
            <a:ext cx="4308277" cy="1408033"/>
          </a:xfrm>
          <a:prstGeom prst="roundRect">
            <a:avLst>
              <a:gd name="adj" fmla="val 779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tr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40437" y="5838387"/>
            <a:ext cx="91440" cy="1408033"/>
          </a:xfrm>
          <a:prstGeom prst="roundRect">
            <a:avLst>
              <a:gd name="adj" fmla="val 87054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tr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44166" y="6050676"/>
            <a:ext cx="210585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Görev Türü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44166" y="6427627"/>
            <a:ext cx="381512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Hibrit yaklaşım: Zaman </a:t>
            </a:r>
            <a:r>
              <a:rPr lang="en-US" sz="145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Serisi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145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Analizi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, </a:t>
            </a:r>
            <a:r>
              <a:rPr lang="en-US" sz="145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Regresyon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145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ve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145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Kümeleme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161002" y="5838387"/>
            <a:ext cx="4308277" cy="1408033"/>
          </a:xfrm>
          <a:prstGeom prst="roundRect">
            <a:avLst>
              <a:gd name="adj" fmla="val 779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tr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138142" y="5838387"/>
            <a:ext cx="91440" cy="1408033"/>
          </a:xfrm>
          <a:prstGeom prst="roundRect">
            <a:avLst>
              <a:gd name="adj" fmla="val 87054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tr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41871" y="6050676"/>
            <a:ext cx="210585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Hedef Değişkenler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41871" y="6427627"/>
            <a:ext cx="381512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Magnitüd (Mw), Deprem zamanı, Konum (lat-long).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58707" y="5838387"/>
            <a:ext cx="4308396" cy="1408033"/>
          </a:xfrm>
          <a:prstGeom prst="roundRect">
            <a:avLst>
              <a:gd name="adj" fmla="val 779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tr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9635847" y="5838387"/>
            <a:ext cx="91440" cy="1408033"/>
          </a:xfrm>
          <a:prstGeom prst="roundRect">
            <a:avLst>
              <a:gd name="adj" fmla="val 87054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tr-T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39576" y="6050676"/>
            <a:ext cx="210585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Başarı Kriterleri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939576" y="6427627"/>
            <a:ext cx="381523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MAE ≤ 0.40, RMSE ≤ 0.55.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Resim 18" descr="taslak, çizgi, siyah beyaz, ante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E8FEA74-61AB-BA26-8E07-FB732E576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717" y="0"/>
            <a:ext cx="6943885" cy="34856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şağı Şerit 16">
            <a:extLst>
              <a:ext uri="{FF2B5EF4-FFF2-40B4-BE49-F238E27FC236}">
                <a16:creationId xmlns:a16="http://schemas.microsoft.com/office/drawing/2014/main" id="{8834BFFC-1C96-D168-14D5-012F1AB379A3}"/>
              </a:ext>
            </a:extLst>
          </p:cNvPr>
          <p:cNvSpPr/>
          <p:nvPr/>
        </p:nvSpPr>
        <p:spPr>
          <a:xfrm>
            <a:off x="10163837" y="6723960"/>
            <a:ext cx="4198513" cy="1073987"/>
          </a:xfrm>
          <a:prstGeom prst="ribb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Aşağı Şerit 14">
            <a:extLst>
              <a:ext uri="{FF2B5EF4-FFF2-40B4-BE49-F238E27FC236}">
                <a16:creationId xmlns:a16="http://schemas.microsoft.com/office/drawing/2014/main" id="{720CB737-8383-9638-04C2-207C5D0D579B}"/>
              </a:ext>
            </a:extLst>
          </p:cNvPr>
          <p:cNvSpPr/>
          <p:nvPr/>
        </p:nvSpPr>
        <p:spPr>
          <a:xfrm>
            <a:off x="10163836" y="4494857"/>
            <a:ext cx="4198513" cy="1073987"/>
          </a:xfrm>
          <a:prstGeom prst="ribb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Aşağı Şerit 13">
            <a:extLst>
              <a:ext uri="{FF2B5EF4-FFF2-40B4-BE49-F238E27FC236}">
                <a16:creationId xmlns:a16="http://schemas.microsoft.com/office/drawing/2014/main" id="{2F2209B9-8CF6-469E-C944-16D7C6DAEC85}"/>
              </a:ext>
            </a:extLst>
          </p:cNvPr>
          <p:cNvSpPr/>
          <p:nvPr/>
        </p:nvSpPr>
        <p:spPr>
          <a:xfrm>
            <a:off x="10163835" y="1988305"/>
            <a:ext cx="4198513" cy="1073987"/>
          </a:xfrm>
          <a:prstGeom prst="ribb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0"/>
          <p:cNvSpPr/>
          <p:nvPr/>
        </p:nvSpPr>
        <p:spPr>
          <a:xfrm>
            <a:off x="4669384" y="1866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Veri Seti ve Kaynaklar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84742" y="8626959"/>
            <a:ext cx="12918946" cy="703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55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75694" y="2431965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1990-2024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126943" y="2687424"/>
            <a:ext cx="647080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34 yıllık deprem verisi.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302517" y="5023453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~8.000 Kayıt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651266" y="7260953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M ≥ 3.0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Resim 17" descr="metin, ekran görüntüsü, doküman, belge, men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BC3D903-405A-A537-DA11-2C8792F0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0" y="1696287"/>
            <a:ext cx="9399530" cy="6346634"/>
          </a:xfrm>
          <a:prstGeom prst="rect">
            <a:avLst/>
          </a:prstGeom>
        </p:spPr>
      </p:pic>
      <p:pic>
        <p:nvPicPr>
          <p:cNvPr id="20" name="Resim 19" descr="yazı tipi, grafik, logo, simge, sembol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2FCFC61-6DC8-61D7-F356-1FCFB8EA0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0" y="745947"/>
            <a:ext cx="2997660" cy="9503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E0A358E-0502-95A8-25F2-42EDC296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4" y="705650"/>
            <a:ext cx="6910494" cy="56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C946608-7321-3956-A0C1-8917F6A6D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705650"/>
            <a:ext cx="6939217" cy="564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31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0431" y="209074"/>
            <a:ext cx="4110276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Geliştirilen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Modeller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787" y="1481455"/>
            <a:ext cx="1842873" cy="18428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37887" y="3588159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Transformer-Lite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07544" y="4015498"/>
            <a:ext cx="2568173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Klasik Transformer yapısının hafifletilmiş mimarisi.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025" y="1445511"/>
            <a:ext cx="1842873" cy="18428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71695" y="3588159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Informer-S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675717" y="3997459"/>
            <a:ext cx="2268312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Uzun diziler için optimize edilmiş, "ProbSparse Attention" mekanizması kullanıldı.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6878" y="1481455"/>
            <a:ext cx="1842873" cy="18428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846878" y="3604119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Bi-LSTM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ve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 Attention LSTM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1944029" y="3997459"/>
            <a:ext cx="2164714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Veriyi hem ileri hem de geri yönde işleyerek sismik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hareketlerin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bağlamını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daha iyi kavradık.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38930" y="9058970"/>
            <a:ext cx="13335714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Bu modeller, zaman serisindeki uzun vadeli bağımlılıkları ve dikkat mekanizmalarını test etmek amacıyla eğitildi.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890F6F32-C017-ECF5-BDB1-CD9AD540F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62" y="1481926"/>
            <a:ext cx="2674195" cy="1923282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BF93A067-DCB2-D038-89D4-491F53C87F50}"/>
              </a:ext>
            </a:extLst>
          </p:cNvPr>
          <p:cNvSpPr/>
          <p:nvPr/>
        </p:nvSpPr>
        <p:spPr>
          <a:xfrm>
            <a:off x="1687942" y="3613210"/>
            <a:ext cx="1747599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LSTM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243A81BF-B8F9-4E73-EFC9-55522C90D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275" y="1499876"/>
            <a:ext cx="2649236" cy="1905332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C97CD45F-9E3C-6A85-6BEF-8BB02709DE2C}"/>
              </a:ext>
            </a:extLst>
          </p:cNvPr>
          <p:cNvSpPr/>
          <p:nvPr/>
        </p:nvSpPr>
        <p:spPr>
          <a:xfrm>
            <a:off x="4747904" y="3604119"/>
            <a:ext cx="1747599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1D-CNN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7B1909B8-33F6-2252-D261-2BA611D60D5A}"/>
              </a:ext>
            </a:extLst>
          </p:cNvPr>
          <p:cNvSpPr/>
          <p:nvPr/>
        </p:nvSpPr>
        <p:spPr>
          <a:xfrm>
            <a:off x="661109" y="4035229"/>
            <a:ext cx="2161059" cy="125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Uzun vadeli sismik döngüleri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hatırlama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yeteneği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sayesinde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karmaşık zaman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serisi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verilerinde üstün performans gösterir.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843D5DE6-7FE8-D264-40FC-36833338A0B5}"/>
              </a:ext>
            </a:extLst>
          </p:cNvPr>
          <p:cNvSpPr/>
          <p:nvPr/>
        </p:nvSpPr>
        <p:spPr>
          <a:xfrm>
            <a:off x="4264339" y="4035229"/>
            <a:ext cx="2119922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Deprem verisindeki yerel örüntüleri (sinyal benzeri yapıları) hızlı ve etkili bir şekilde yakalayarak gürültülü verilerde başarılı sonuçlar verir.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76AB6F09-E6D0-E69E-6817-ACFE57701AA5}"/>
              </a:ext>
            </a:extLst>
          </p:cNvPr>
          <p:cNvSpPr/>
          <p:nvPr/>
        </p:nvSpPr>
        <p:spPr>
          <a:xfrm>
            <a:off x="843801" y="7457119"/>
            <a:ext cx="2762998" cy="7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LSTM'e kıyasla daha </a:t>
            </a:r>
            <a:r>
              <a:rPr lang="en-US" sz="1400" dirty="0" err="1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az</a:t>
            </a:r>
            <a:r>
              <a:rPr lang="en-US" sz="14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parametre</a:t>
            </a:r>
            <a:r>
              <a:rPr lang="en-US" sz="14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ile</a:t>
            </a:r>
            <a:r>
              <a:rPr lang="en-US" sz="14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400" dirty="0" err="1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çalışır</a:t>
            </a:r>
            <a:r>
              <a:rPr lang="en-US" sz="14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hızlı</a:t>
            </a:r>
            <a:r>
              <a:rPr lang="en-US" sz="14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eğitim süresi </a:t>
            </a:r>
            <a:r>
              <a:rPr lang="en-US" sz="1400" dirty="0" err="1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ve</a:t>
            </a:r>
            <a:r>
              <a:rPr lang="en-US" sz="14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yüksek</a:t>
            </a:r>
            <a:r>
              <a:rPr lang="en-US" sz="14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400" dirty="0" err="1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doğruluk</a:t>
            </a:r>
            <a:r>
              <a:rPr lang="en-US" sz="14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sunar.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DBD3B49A-7197-4F6C-B834-7EF59EF1717D}"/>
              </a:ext>
            </a:extLst>
          </p:cNvPr>
          <p:cNvSpPr/>
          <p:nvPr/>
        </p:nvSpPr>
        <p:spPr>
          <a:xfrm>
            <a:off x="11331974" y="7313205"/>
            <a:ext cx="3084946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Atlama bağlantıları (shortcut connections) ile derin katmanlardaki öğrenme kaybını engeller, yerel dalgalanmaları başarıyla tespit eder.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Resim 32" descr="sanat, bina, ekran görüntüsü, dair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B864320-31C7-BD88-D1C3-2749D3A0A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093" y="5344768"/>
            <a:ext cx="2651448" cy="1665021"/>
          </a:xfrm>
          <a:prstGeom prst="rect">
            <a:avLst/>
          </a:prstGeom>
        </p:spPr>
      </p:pic>
      <p:pic>
        <p:nvPicPr>
          <p:cNvPr id="35" name="Resim 34" descr="ekran görüntüsü, bina, gökdelen, gec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4D18808-62A5-1440-6CFD-52EF7396CB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8338" y="5466296"/>
            <a:ext cx="2539952" cy="1543493"/>
          </a:xfrm>
          <a:prstGeom prst="rect">
            <a:avLst/>
          </a:prstGeom>
        </p:spPr>
      </p:pic>
      <p:sp>
        <p:nvSpPr>
          <p:cNvPr id="3" name="Text 12">
            <a:extLst>
              <a:ext uri="{FF2B5EF4-FFF2-40B4-BE49-F238E27FC236}">
                <a16:creationId xmlns:a16="http://schemas.microsoft.com/office/drawing/2014/main" id="{CA0C5709-B073-3807-D7EC-38476526DD4C}"/>
              </a:ext>
            </a:extLst>
          </p:cNvPr>
          <p:cNvSpPr/>
          <p:nvPr/>
        </p:nvSpPr>
        <p:spPr>
          <a:xfrm>
            <a:off x="5889697" y="7456398"/>
            <a:ext cx="3372859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Genişleyen </a:t>
            </a:r>
            <a:r>
              <a:rPr lang="tr-T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evrişim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katmanları (</a:t>
            </a:r>
            <a:r>
              <a:rPr lang="tr-T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dilated</a:t>
            </a:r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convolutions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kullanarak modelin çok geniş bir zaman penceresine bakmasını sağlar.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Resim 20" descr="ekran görüntüsü, diyagram, harit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4EC4D7E-BBAE-7198-DE52-41E73D875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4620" y="5364242"/>
            <a:ext cx="2380836" cy="1747599"/>
          </a:xfrm>
          <a:prstGeom prst="rect">
            <a:avLst/>
          </a:prstGeom>
        </p:spPr>
      </p:pic>
      <p:sp>
        <p:nvSpPr>
          <p:cNvPr id="24" name="Metin kutusu 23">
            <a:extLst>
              <a:ext uri="{FF2B5EF4-FFF2-40B4-BE49-F238E27FC236}">
                <a16:creationId xmlns:a16="http://schemas.microsoft.com/office/drawing/2014/main" id="{2D2D19A8-4AE0-15AC-3AF0-A11E16B5AA38}"/>
              </a:ext>
            </a:extLst>
          </p:cNvPr>
          <p:cNvSpPr txBox="1"/>
          <p:nvPr/>
        </p:nvSpPr>
        <p:spPr>
          <a:xfrm>
            <a:off x="6910192" y="7128539"/>
            <a:ext cx="72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TCN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EFA832BB-6E93-8EC8-FAAA-D37B8402F817}"/>
              </a:ext>
            </a:extLst>
          </p:cNvPr>
          <p:cNvSpPr txBox="1"/>
          <p:nvPr/>
        </p:nvSpPr>
        <p:spPr>
          <a:xfrm>
            <a:off x="12059458" y="7009789"/>
            <a:ext cx="1933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ResNet-1D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1C0947A0-D3BB-6F3F-0CA2-B296D31B7824}"/>
              </a:ext>
            </a:extLst>
          </p:cNvPr>
          <p:cNvSpPr txBox="1"/>
          <p:nvPr/>
        </p:nvSpPr>
        <p:spPr>
          <a:xfrm>
            <a:off x="1744971" y="7045650"/>
            <a:ext cx="72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GRU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98529CD-F669-2F73-3F2D-4C468CC9BD9A}"/>
              </a:ext>
            </a:extLst>
          </p:cNvPr>
          <p:cNvSpPr/>
          <p:nvPr/>
        </p:nvSpPr>
        <p:spPr>
          <a:xfrm>
            <a:off x="5260062" y="338028"/>
            <a:ext cx="4110276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Model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Performansları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Resim 6" descr="ekran görüntüsü, metin, öykü gelişim çizgisi; kumpas; grafiğini çıkarma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FFC84F2-BA89-FAA1-56BA-026104B2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66" y="1413607"/>
            <a:ext cx="3978640" cy="2021254"/>
          </a:xfrm>
          <a:prstGeom prst="rect">
            <a:avLst/>
          </a:prstGeom>
        </p:spPr>
      </p:pic>
      <p:pic>
        <p:nvPicPr>
          <p:cNvPr id="25" name="Resim 24" descr="metin, ekran görüntüsü, öykü gelişim çizgisi; kumpas; grafiğini çıkarma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6BC6A34-7BC7-4313-FC64-1736BF384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770" y="6130320"/>
            <a:ext cx="3977568" cy="2021252"/>
          </a:xfrm>
          <a:prstGeom prst="rect">
            <a:avLst/>
          </a:prstGeom>
        </p:spPr>
      </p:pic>
      <p:pic>
        <p:nvPicPr>
          <p:cNvPr id="27" name="Resim 26" descr="metin, ekran görüntüsü, öykü gelişim çizgisi; kumpas; grafiğini çıkarma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64C2549-ADE5-5B07-473E-6EC561BBA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66" y="6214080"/>
            <a:ext cx="3977568" cy="2015520"/>
          </a:xfrm>
          <a:prstGeom prst="rect">
            <a:avLst/>
          </a:prstGeom>
        </p:spPr>
      </p:pic>
      <p:pic>
        <p:nvPicPr>
          <p:cNvPr id="29" name="Resim 28" descr="metin, ekran görüntüsü, öykü gelişim çizgisi; kumpas; grafiğini çıkarma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9F5F00C-9E80-1460-27A4-0DDB41EBA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66" y="3786980"/>
            <a:ext cx="3977568" cy="2015520"/>
          </a:xfrm>
          <a:prstGeom prst="rect">
            <a:avLst/>
          </a:prstGeom>
        </p:spPr>
      </p:pic>
      <p:pic>
        <p:nvPicPr>
          <p:cNvPr id="31" name="Resim 30" descr="metin, ekran görüntüsü, öykü gelişim çizgisi; kumpas; grafiğini çıkarma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849923D-418F-9D71-9686-3010FC404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2770" y="3769096"/>
            <a:ext cx="3977568" cy="2015520"/>
          </a:xfrm>
          <a:prstGeom prst="rect">
            <a:avLst/>
          </a:prstGeom>
        </p:spPr>
      </p:pic>
      <p:pic>
        <p:nvPicPr>
          <p:cNvPr id="33" name="Resim 32" descr="metin, ekran görüntüsü, öykü gelişim çizgisi; kumpas; grafiğini çıkarma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D43A4AF-85E5-1487-8230-396826ADE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6416" y="1407873"/>
            <a:ext cx="3977568" cy="2015520"/>
          </a:xfrm>
          <a:prstGeom prst="rect">
            <a:avLst/>
          </a:prstGeom>
        </p:spPr>
      </p:pic>
      <p:pic>
        <p:nvPicPr>
          <p:cNvPr id="35" name="Resim 34" descr="metin, ekran görüntüsü, öykü gelişim çizgisi; kumpas; grafiğini çıkarma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C15A162-4382-B2AE-ADFC-768D2ADBC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7931" y="3763362"/>
            <a:ext cx="3977568" cy="2021254"/>
          </a:xfrm>
          <a:prstGeom prst="rect">
            <a:avLst/>
          </a:prstGeom>
        </p:spPr>
      </p:pic>
      <p:pic>
        <p:nvPicPr>
          <p:cNvPr id="37" name="Resim 36" descr="metin, öykü gelişim çizgisi; kumpas; grafiğini çıkarma, çizgi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B408518-47FC-B61F-B701-8452FBF2A7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7931" y="1407873"/>
            <a:ext cx="3978640" cy="202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6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3DF3F3AF-49DD-3A97-A14F-175EAF4D6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154255"/>
              </p:ext>
            </p:extLst>
          </p:nvPr>
        </p:nvGraphicFramePr>
        <p:xfrm>
          <a:off x="365760" y="223520"/>
          <a:ext cx="5445760" cy="7579359"/>
        </p:xfrm>
        <a:graphic>
          <a:graphicData uri="http://schemas.openxmlformats.org/drawingml/2006/table">
            <a:tbl>
              <a:tblPr firstRow="1" firstCol="1" bandRow="1"/>
              <a:tblGrid>
                <a:gridCol w="477520">
                  <a:extLst>
                    <a:ext uri="{9D8B030D-6E8A-4147-A177-3AD203B41FA5}">
                      <a16:colId xmlns:a16="http://schemas.microsoft.com/office/drawing/2014/main" val="294986062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949943681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4099790983"/>
                    </a:ext>
                  </a:extLst>
                </a:gridCol>
                <a:gridCol w="1202350">
                  <a:extLst>
                    <a:ext uri="{9D8B030D-6E8A-4147-A177-3AD203B41FA5}">
                      <a16:colId xmlns:a16="http://schemas.microsoft.com/office/drawing/2014/main" val="800249692"/>
                    </a:ext>
                  </a:extLst>
                </a:gridCol>
                <a:gridCol w="912665">
                  <a:extLst>
                    <a:ext uri="{9D8B030D-6E8A-4147-A177-3AD203B41FA5}">
                      <a16:colId xmlns:a16="http://schemas.microsoft.com/office/drawing/2014/main" val="1161307618"/>
                    </a:ext>
                  </a:extLst>
                </a:gridCol>
                <a:gridCol w="912665">
                  <a:extLst>
                    <a:ext uri="{9D8B030D-6E8A-4147-A177-3AD203B41FA5}">
                      <a16:colId xmlns:a16="http://schemas.microsoft.com/office/drawing/2014/main" val="3411566446"/>
                    </a:ext>
                  </a:extLst>
                </a:gridCol>
              </a:tblGrid>
              <a:tr h="43506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No</a:t>
                      </a:r>
                      <a:endParaRPr lang="tr-TR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Adı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Giriş Tipi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Mimari Yapı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MSE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 Skoru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401446"/>
                  </a:ext>
                </a:extLst>
              </a:tr>
              <a:tr h="6264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Earthquake GRU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Çok Değişkenli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Katmanlı GRU (64 Nöron)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0,01154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 Yüksek Başarı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843866"/>
                  </a:ext>
                </a:extLst>
              </a:tr>
              <a:tr h="4560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Earthquake CNN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Çok Değişkenli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1D-CNN + MaxPool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0,01155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Çok Yüksek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982126"/>
                  </a:ext>
                </a:extLst>
              </a:tr>
              <a:tr h="5946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Earthquake RNN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Çok Değişkenli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Standart RNN Hücresi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0,01180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Yüksek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420933"/>
                  </a:ext>
                </a:extLst>
              </a:tr>
              <a:tr h="6264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Earthquake LSTM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Çok Değişkenli</a:t>
                      </a:r>
                      <a:endParaRPr lang="tr-TR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Katmanlı LSTM (64 Nöron)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0,01282</a:t>
                      </a:r>
                      <a:endParaRPr lang="tr-TR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Yüksek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388764"/>
                  </a:ext>
                </a:extLst>
              </a:tr>
              <a:tr h="6264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TCN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Tek Değişkenli</a:t>
                      </a:r>
                      <a:endParaRPr lang="tr-TR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Genişletilmiş Nedensel </a:t>
                      </a:r>
                      <a:r>
                        <a:rPr lang="tr-TR" sz="1000" b="1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Evrişim</a:t>
                      </a:r>
                      <a:endParaRPr lang="tr-TR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0,1514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0,1060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822875"/>
                  </a:ext>
                </a:extLst>
              </a:tr>
              <a:tr h="6264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Dilated-CNN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Tek Değişkenli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Dilation</a:t>
                      </a:r>
                      <a:r>
                        <a:rPr lang="tr-TR" sz="10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=2 Geniş Bakış Açısı</a:t>
                      </a:r>
                      <a:endParaRPr lang="tr-TR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0,1517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0,1037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423616"/>
                  </a:ext>
                </a:extLst>
              </a:tr>
              <a:tr h="6264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Bi-GRU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Tek Değişkenli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Çift Yönlü GRU (64 Nöron)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0,1518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0,1036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629246"/>
                  </a:ext>
                </a:extLst>
              </a:tr>
              <a:tr h="6264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Bi-LSTM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Tek Değişkenli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Çift Yönlü LSTM (64 Nöron)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0,1518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0,1033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905792"/>
                  </a:ext>
                </a:extLst>
              </a:tr>
              <a:tr h="4560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ResNet-1D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Tek Değişkenli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Artık (Skip) Bağlantılar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0,1521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0,1017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3640446"/>
                  </a:ext>
                </a:extLst>
              </a:tr>
              <a:tr h="6264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Informer-Style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Tek Değişkenli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Multihead Attention (S-Lite)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0,1546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0,0868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018738"/>
                  </a:ext>
                </a:extLst>
              </a:tr>
              <a:tr h="6264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Transformer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Tek Değişkenli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Transformer Encoder (16 D-Model)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0,3937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-1,3254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066699"/>
                  </a:ext>
                </a:extLst>
              </a:tr>
              <a:tr h="6264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Attention-LSTM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Tek Değişkenli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LSTM + Attention Katmanı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0,1666</a:t>
                      </a:r>
                      <a:endParaRPr lang="tr-TR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tr-TR" sz="10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0,0158</a:t>
                      </a:r>
                      <a:endParaRPr lang="tr-TR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110" marR="68110" marT="45407" marB="454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313663"/>
                  </a:ext>
                </a:extLst>
              </a:tr>
            </a:tbl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17214A1F-659A-4CD5-5A00-0C1B579378F5}"/>
              </a:ext>
            </a:extLst>
          </p:cNvPr>
          <p:cNvSpPr txBox="1"/>
          <p:nvPr/>
        </p:nvSpPr>
        <p:spPr>
          <a:xfrm>
            <a:off x="6769100" y="1575107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Çok Değişkenli </a:t>
            </a:r>
          </a:p>
          <a:p>
            <a:r>
              <a:rPr lang="tr-T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Modeller </a:t>
            </a:r>
            <a:r>
              <a:rPr lang="tr-TR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F84DEB6-1519-9029-2214-01BC195033F8}"/>
              </a:ext>
            </a:extLst>
          </p:cNvPr>
          <p:cNvSpPr txBox="1"/>
          <p:nvPr/>
        </p:nvSpPr>
        <p:spPr>
          <a:xfrm>
            <a:off x="6769100" y="5164127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 Değişkenli </a:t>
            </a:r>
          </a:p>
          <a:p>
            <a:r>
              <a:rPr lang="tr-T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Modeller </a:t>
            </a:r>
            <a:r>
              <a:rPr lang="tr-TR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ağ Küme Ayracı 6">
            <a:extLst>
              <a:ext uri="{FF2B5EF4-FFF2-40B4-BE49-F238E27FC236}">
                <a16:creationId xmlns:a16="http://schemas.microsoft.com/office/drawing/2014/main" id="{D3C8EDD3-693F-86C9-469B-A2F1C3630EDC}"/>
              </a:ext>
            </a:extLst>
          </p:cNvPr>
          <p:cNvSpPr/>
          <p:nvPr/>
        </p:nvSpPr>
        <p:spPr>
          <a:xfrm>
            <a:off x="5811520" y="660400"/>
            <a:ext cx="957580" cy="2291080"/>
          </a:xfrm>
          <a:custGeom>
            <a:avLst/>
            <a:gdLst>
              <a:gd name="csX0" fmla="*/ 0 w 741680"/>
              <a:gd name="csY0" fmla="*/ 0 h 2291080"/>
              <a:gd name="csX1" fmla="*/ 370840 w 741680"/>
              <a:gd name="csY1" fmla="*/ 61804 h 2291080"/>
              <a:gd name="csX2" fmla="*/ 370840 w 741680"/>
              <a:gd name="csY2" fmla="*/ 1083736 h 2291080"/>
              <a:gd name="csX3" fmla="*/ 741680 w 741680"/>
              <a:gd name="csY3" fmla="*/ 1145540 h 2291080"/>
              <a:gd name="csX4" fmla="*/ 370840 w 741680"/>
              <a:gd name="csY4" fmla="*/ 1207344 h 2291080"/>
              <a:gd name="csX5" fmla="*/ 370840 w 741680"/>
              <a:gd name="csY5" fmla="*/ 2229276 h 2291080"/>
              <a:gd name="csX6" fmla="*/ 0 w 741680"/>
              <a:gd name="csY6" fmla="*/ 2291080 h 2291080"/>
              <a:gd name="csX7" fmla="*/ 0 w 741680"/>
              <a:gd name="csY7" fmla="*/ 0 h 2291080"/>
              <a:gd name="csX0" fmla="*/ 0 w 741680"/>
              <a:gd name="csY0" fmla="*/ 0 h 2291080"/>
              <a:gd name="csX1" fmla="*/ 370840 w 741680"/>
              <a:gd name="csY1" fmla="*/ 61804 h 2291080"/>
              <a:gd name="csX2" fmla="*/ 370840 w 741680"/>
              <a:gd name="csY2" fmla="*/ 1083736 h 2291080"/>
              <a:gd name="csX3" fmla="*/ 741680 w 741680"/>
              <a:gd name="csY3" fmla="*/ 1145540 h 2291080"/>
              <a:gd name="csX4" fmla="*/ 370840 w 741680"/>
              <a:gd name="csY4" fmla="*/ 1207344 h 2291080"/>
              <a:gd name="csX5" fmla="*/ 370840 w 741680"/>
              <a:gd name="csY5" fmla="*/ 2229276 h 2291080"/>
              <a:gd name="csX6" fmla="*/ 0 w 741680"/>
              <a:gd name="csY6" fmla="*/ 2291080 h 2291080"/>
              <a:gd name="csX0" fmla="*/ 0 w 957580"/>
              <a:gd name="csY0" fmla="*/ 0 h 2291080"/>
              <a:gd name="csX1" fmla="*/ 370840 w 957580"/>
              <a:gd name="csY1" fmla="*/ 61804 h 2291080"/>
              <a:gd name="csX2" fmla="*/ 370840 w 957580"/>
              <a:gd name="csY2" fmla="*/ 1083736 h 2291080"/>
              <a:gd name="csX3" fmla="*/ 741680 w 957580"/>
              <a:gd name="csY3" fmla="*/ 1145540 h 2291080"/>
              <a:gd name="csX4" fmla="*/ 370840 w 957580"/>
              <a:gd name="csY4" fmla="*/ 1207344 h 2291080"/>
              <a:gd name="csX5" fmla="*/ 370840 w 957580"/>
              <a:gd name="csY5" fmla="*/ 2229276 h 2291080"/>
              <a:gd name="csX6" fmla="*/ 0 w 957580"/>
              <a:gd name="csY6" fmla="*/ 2291080 h 2291080"/>
              <a:gd name="csX7" fmla="*/ 0 w 957580"/>
              <a:gd name="csY7" fmla="*/ 0 h 2291080"/>
              <a:gd name="csX0" fmla="*/ 0 w 957580"/>
              <a:gd name="csY0" fmla="*/ 0 h 2291080"/>
              <a:gd name="csX1" fmla="*/ 370840 w 957580"/>
              <a:gd name="csY1" fmla="*/ 61804 h 2291080"/>
              <a:gd name="csX2" fmla="*/ 370840 w 957580"/>
              <a:gd name="csY2" fmla="*/ 1083736 h 2291080"/>
              <a:gd name="csX3" fmla="*/ 957580 w 957580"/>
              <a:gd name="csY3" fmla="*/ 1145540 h 2291080"/>
              <a:gd name="csX4" fmla="*/ 370840 w 957580"/>
              <a:gd name="csY4" fmla="*/ 1207344 h 2291080"/>
              <a:gd name="csX5" fmla="*/ 370840 w 957580"/>
              <a:gd name="csY5" fmla="*/ 2229276 h 2291080"/>
              <a:gd name="csX6" fmla="*/ 0 w 957580"/>
              <a:gd name="csY6" fmla="*/ 2291080 h 2291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957580" h="2291080" stroke="0" extrusionOk="0">
                <a:moveTo>
                  <a:pt x="0" y="0"/>
                </a:moveTo>
                <a:cubicBezTo>
                  <a:pt x="204809" y="0"/>
                  <a:pt x="370840" y="27671"/>
                  <a:pt x="370840" y="61804"/>
                </a:cubicBezTo>
                <a:lnTo>
                  <a:pt x="370840" y="1083736"/>
                </a:lnTo>
                <a:cubicBezTo>
                  <a:pt x="370840" y="1117869"/>
                  <a:pt x="536871" y="1145540"/>
                  <a:pt x="741680" y="1145540"/>
                </a:cubicBezTo>
                <a:cubicBezTo>
                  <a:pt x="536871" y="1145540"/>
                  <a:pt x="370840" y="1173211"/>
                  <a:pt x="370840" y="1207344"/>
                </a:cubicBezTo>
                <a:lnTo>
                  <a:pt x="370840" y="2229276"/>
                </a:lnTo>
                <a:cubicBezTo>
                  <a:pt x="370840" y="2263409"/>
                  <a:pt x="204809" y="2291080"/>
                  <a:pt x="0" y="2291080"/>
                </a:cubicBezTo>
                <a:lnTo>
                  <a:pt x="0" y="0"/>
                </a:lnTo>
                <a:close/>
              </a:path>
              <a:path w="957580" h="2291080" fill="none">
                <a:moveTo>
                  <a:pt x="0" y="0"/>
                </a:moveTo>
                <a:cubicBezTo>
                  <a:pt x="204809" y="0"/>
                  <a:pt x="370840" y="27671"/>
                  <a:pt x="370840" y="61804"/>
                </a:cubicBezTo>
                <a:lnTo>
                  <a:pt x="370840" y="1083736"/>
                </a:lnTo>
                <a:cubicBezTo>
                  <a:pt x="370840" y="1117869"/>
                  <a:pt x="752771" y="1145540"/>
                  <a:pt x="957580" y="1145540"/>
                </a:cubicBezTo>
                <a:cubicBezTo>
                  <a:pt x="752771" y="1145540"/>
                  <a:pt x="370840" y="1173211"/>
                  <a:pt x="370840" y="1207344"/>
                </a:cubicBezTo>
                <a:lnTo>
                  <a:pt x="370840" y="2229276"/>
                </a:lnTo>
                <a:cubicBezTo>
                  <a:pt x="370840" y="2263409"/>
                  <a:pt x="204809" y="2291080"/>
                  <a:pt x="0" y="2291080"/>
                </a:cubicBezTo>
              </a:path>
            </a:pathLst>
          </a:cu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Sağ Küme Ayracı 6">
            <a:extLst>
              <a:ext uri="{FF2B5EF4-FFF2-40B4-BE49-F238E27FC236}">
                <a16:creationId xmlns:a16="http://schemas.microsoft.com/office/drawing/2014/main" id="{2A30AEE0-79E4-3E9C-BAC9-114080C980AF}"/>
              </a:ext>
            </a:extLst>
          </p:cNvPr>
          <p:cNvSpPr/>
          <p:nvPr/>
        </p:nvSpPr>
        <p:spPr>
          <a:xfrm>
            <a:off x="5811520" y="2987041"/>
            <a:ext cx="957580" cy="4815838"/>
          </a:xfrm>
          <a:custGeom>
            <a:avLst/>
            <a:gdLst>
              <a:gd name="csX0" fmla="*/ 0 w 741680"/>
              <a:gd name="csY0" fmla="*/ 0 h 2291080"/>
              <a:gd name="csX1" fmla="*/ 370840 w 741680"/>
              <a:gd name="csY1" fmla="*/ 61804 h 2291080"/>
              <a:gd name="csX2" fmla="*/ 370840 w 741680"/>
              <a:gd name="csY2" fmla="*/ 1083736 h 2291080"/>
              <a:gd name="csX3" fmla="*/ 741680 w 741680"/>
              <a:gd name="csY3" fmla="*/ 1145540 h 2291080"/>
              <a:gd name="csX4" fmla="*/ 370840 w 741680"/>
              <a:gd name="csY4" fmla="*/ 1207344 h 2291080"/>
              <a:gd name="csX5" fmla="*/ 370840 w 741680"/>
              <a:gd name="csY5" fmla="*/ 2229276 h 2291080"/>
              <a:gd name="csX6" fmla="*/ 0 w 741680"/>
              <a:gd name="csY6" fmla="*/ 2291080 h 2291080"/>
              <a:gd name="csX7" fmla="*/ 0 w 741680"/>
              <a:gd name="csY7" fmla="*/ 0 h 2291080"/>
              <a:gd name="csX0" fmla="*/ 0 w 741680"/>
              <a:gd name="csY0" fmla="*/ 0 h 2291080"/>
              <a:gd name="csX1" fmla="*/ 370840 w 741680"/>
              <a:gd name="csY1" fmla="*/ 61804 h 2291080"/>
              <a:gd name="csX2" fmla="*/ 370840 w 741680"/>
              <a:gd name="csY2" fmla="*/ 1083736 h 2291080"/>
              <a:gd name="csX3" fmla="*/ 741680 w 741680"/>
              <a:gd name="csY3" fmla="*/ 1145540 h 2291080"/>
              <a:gd name="csX4" fmla="*/ 370840 w 741680"/>
              <a:gd name="csY4" fmla="*/ 1207344 h 2291080"/>
              <a:gd name="csX5" fmla="*/ 370840 w 741680"/>
              <a:gd name="csY5" fmla="*/ 2229276 h 2291080"/>
              <a:gd name="csX6" fmla="*/ 0 w 741680"/>
              <a:gd name="csY6" fmla="*/ 2291080 h 2291080"/>
              <a:gd name="csX0" fmla="*/ 0 w 957580"/>
              <a:gd name="csY0" fmla="*/ 0 h 2291080"/>
              <a:gd name="csX1" fmla="*/ 370840 w 957580"/>
              <a:gd name="csY1" fmla="*/ 61804 h 2291080"/>
              <a:gd name="csX2" fmla="*/ 370840 w 957580"/>
              <a:gd name="csY2" fmla="*/ 1083736 h 2291080"/>
              <a:gd name="csX3" fmla="*/ 741680 w 957580"/>
              <a:gd name="csY3" fmla="*/ 1145540 h 2291080"/>
              <a:gd name="csX4" fmla="*/ 370840 w 957580"/>
              <a:gd name="csY4" fmla="*/ 1207344 h 2291080"/>
              <a:gd name="csX5" fmla="*/ 370840 w 957580"/>
              <a:gd name="csY5" fmla="*/ 2229276 h 2291080"/>
              <a:gd name="csX6" fmla="*/ 0 w 957580"/>
              <a:gd name="csY6" fmla="*/ 2291080 h 2291080"/>
              <a:gd name="csX7" fmla="*/ 0 w 957580"/>
              <a:gd name="csY7" fmla="*/ 0 h 2291080"/>
              <a:gd name="csX0" fmla="*/ 0 w 957580"/>
              <a:gd name="csY0" fmla="*/ 0 h 2291080"/>
              <a:gd name="csX1" fmla="*/ 370840 w 957580"/>
              <a:gd name="csY1" fmla="*/ 61804 h 2291080"/>
              <a:gd name="csX2" fmla="*/ 370840 w 957580"/>
              <a:gd name="csY2" fmla="*/ 1083736 h 2291080"/>
              <a:gd name="csX3" fmla="*/ 957580 w 957580"/>
              <a:gd name="csY3" fmla="*/ 1145540 h 2291080"/>
              <a:gd name="csX4" fmla="*/ 370840 w 957580"/>
              <a:gd name="csY4" fmla="*/ 1207344 h 2291080"/>
              <a:gd name="csX5" fmla="*/ 370840 w 957580"/>
              <a:gd name="csY5" fmla="*/ 2229276 h 2291080"/>
              <a:gd name="csX6" fmla="*/ 0 w 957580"/>
              <a:gd name="csY6" fmla="*/ 2291080 h 2291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957580" h="2291080" stroke="0" extrusionOk="0">
                <a:moveTo>
                  <a:pt x="0" y="0"/>
                </a:moveTo>
                <a:cubicBezTo>
                  <a:pt x="204809" y="0"/>
                  <a:pt x="370840" y="27671"/>
                  <a:pt x="370840" y="61804"/>
                </a:cubicBezTo>
                <a:lnTo>
                  <a:pt x="370840" y="1083736"/>
                </a:lnTo>
                <a:cubicBezTo>
                  <a:pt x="370840" y="1117869"/>
                  <a:pt x="536871" y="1145540"/>
                  <a:pt x="741680" y="1145540"/>
                </a:cubicBezTo>
                <a:cubicBezTo>
                  <a:pt x="536871" y="1145540"/>
                  <a:pt x="370840" y="1173211"/>
                  <a:pt x="370840" y="1207344"/>
                </a:cubicBezTo>
                <a:lnTo>
                  <a:pt x="370840" y="2229276"/>
                </a:lnTo>
                <a:cubicBezTo>
                  <a:pt x="370840" y="2263409"/>
                  <a:pt x="204809" y="2291080"/>
                  <a:pt x="0" y="2291080"/>
                </a:cubicBezTo>
                <a:lnTo>
                  <a:pt x="0" y="0"/>
                </a:lnTo>
                <a:close/>
              </a:path>
              <a:path w="957580" h="2291080" fill="none">
                <a:moveTo>
                  <a:pt x="0" y="0"/>
                </a:moveTo>
                <a:cubicBezTo>
                  <a:pt x="204809" y="0"/>
                  <a:pt x="370840" y="27671"/>
                  <a:pt x="370840" y="61804"/>
                </a:cubicBezTo>
                <a:lnTo>
                  <a:pt x="370840" y="1083736"/>
                </a:lnTo>
                <a:cubicBezTo>
                  <a:pt x="370840" y="1117869"/>
                  <a:pt x="752771" y="1145540"/>
                  <a:pt x="957580" y="1145540"/>
                </a:cubicBezTo>
                <a:cubicBezTo>
                  <a:pt x="752771" y="1145540"/>
                  <a:pt x="370840" y="1173211"/>
                  <a:pt x="370840" y="1207344"/>
                </a:cubicBezTo>
                <a:lnTo>
                  <a:pt x="370840" y="2229276"/>
                </a:lnTo>
                <a:cubicBezTo>
                  <a:pt x="370840" y="2263409"/>
                  <a:pt x="204809" y="2291080"/>
                  <a:pt x="0" y="2291080"/>
                </a:cubicBezTo>
              </a:path>
            </a:pathLst>
          </a:cu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Resim 4" descr="metin, ekran görüntüsü, öykü gelişim çizgisi; kumpas; grafiğini çıkarma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56104A7-A64C-92A4-D5EC-8388DA48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881" y="794985"/>
            <a:ext cx="5811519" cy="64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6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5 Köşeli Yıldız 45">
            <a:extLst>
              <a:ext uri="{FF2B5EF4-FFF2-40B4-BE49-F238E27FC236}">
                <a16:creationId xmlns:a16="http://schemas.microsoft.com/office/drawing/2014/main" id="{AC5968BF-AA0D-FBA9-DEAB-56C66BC6177C}"/>
              </a:ext>
            </a:extLst>
          </p:cNvPr>
          <p:cNvSpPr/>
          <p:nvPr/>
        </p:nvSpPr>
        <p:spPr>
          <a:xfrm>
            <a:off x="5843954" y="737723"/>
            <a:ext cx="2362200" cy="14067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</a:t>
            </a:r>
          </a:p>
        </p:txBody>
      </p:sp>
      <p:pic>
        <p:nvPicPr>
          <p:cNvPr id="50" name="Resim 49" descr="metin, ekran görüntüsü, diyagram, öykü gelişim çizgisi; kumpas; grafiğini çıkarm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A130DB5-B25C-60BB-D84D-A31C5AA8C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85" y="2144492"/>
            <a:ext cx="9874738" cy="5920985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85B5041-38F0-191A-F0DA-E096076A510E}"/>
              </a:ext>
            </a:extLst>
          </p:cNvPr>
          <p:cNvSpPr txBox="1"/>
          <p:nvPr/>
        </p:nvSpPr>
        <p:spPr>
          <a:xfrm>
            <a:off x="5587801" y="164123"/>
            <a:ext cx="2874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tr-T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Başarlı</a:t>
            </a:r>
            <a:r>
              <a:rPr lang="tr-T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1529" y="207169"/>
            <a:ext cx="1347341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SONUÇ</a:t>
            </a:r>
            <a:endParaRPr lang="en-US" sz="3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62093" y="1994297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En Başarılı Model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04731" y="2394585"/>
            <a:ext cx="3994785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GRU, 0,01154 MSE değeri ile en yüksek performansı sergiledi.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78" y="1515785"/>
            <a:ext cx="4627245" cy="462724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9324" y="2533412"/>
            <a:ext cx="301228" cy="3012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0884" y="1994297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Coğrafi Veri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0884" y="2394585"/>
            <a:ext cx="3994785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Konum ve derinlik bilgileri, tahmin doğruluğunu kritik düzeyde artırdı.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578" y="1515785"/>
            <a:ext cx="4627245" cy="462724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9729" y="2533412"/>
            <a:ext cx="301228" cy="3012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0884" y="4297918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Hibrit Yaklaşım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0884" y="4698206"/>
            <a:ext cx="3994785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Zaman serisi ve regresyon modellerinin birleşimi, karmaşık verilerde daha güçlü genelleme yeteneği sundu.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1578" y="1515785"/>
            <a:ext cx="4627245" cy="462724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09729" y="4823817"/>
            <a:ext cx="301228" cy="3012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462093" y="4459010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Derin Öğrenme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04731" y="4859298"/>
            <a:ext cx="3994785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Klasik yöntemlere kıyasla deprem gibi gürültülü verilerde daha iyi sonuçlar verdi.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1578" y="1515785"/>
            <a:ext cx="4627245" cy="462724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9324" y="4823817"/>
            <a:ext cx="301228" cy="3012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750</Words>
  <Application>Microsoft Macintosh PowerPoint</Application>
  <PresentationFormat>Özel</PresentationFormat>
  <Paragraphs>155</Paragraphs>
  <Slides>11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6" baseType="lpstr">
      <vt:lpstr>Arial</vt:lpstr>
      <vt:lpstr>Calibri</vt:lpstr>
      <vt:lpstr>Google Sans Text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Hepsilisans.com</cp:lastModifiedBy>
  <cp:revision>8</cp:revision>
  <dcterms:created xsi:type="dcterms:W3CDTF">2025-12-29T11:00:24Z</dcterms:created>
  <dcterms:modified xsi:type="dcterms:W3CDTF">2025-12-29T20:50:29Z</dcterms:modified>
</cp:coreProperties>
</file>